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ld Standard TT"/>
      <p:regular r:id="rId26"/>
      <p:bold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regular.fntdata"/><Relationship Id="rId25" Type="http://schemas.openxmlformats.org/officeDocument/2006/relationships/slide" Target="slides/slide20.xml"/><Relationship Id="rId28" Type="http://schemas.openxmlformats.org/officeDocument/2006/relationships/font" Target="fonts/OldStandardTT-italic.fntdata"/><Relationship Id="rId27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915b9f24_4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915b9f24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915b9f24_4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915b9f24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915b9f24_4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915b9f2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915b9f24_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915b9f2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6915b9f24_5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6915b9f24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85f38d5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85f38d5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85f38d5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85f38d5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85f38d5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85f38d5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85f38d5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85f38d5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85f38d5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85f38d5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915b9f24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915b9f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915b9f24_4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915b9f2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7475" y="1016375"/>
            <a:ext cx="3221400" cy="20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رياضيات</a:t>
            </a:r>
            <a:br>
              <a:rPr lang="en"/>
            </a:br>
            <a:r>
              <a:rPr lang="en"/>
              <a:t> در اروپاي قرون وسطي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01475" y="3457100"/>
            <a:ext cx="3113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گره گشایی از </a:t>
            </a:r>
            <a:r>
              <a:rPr lang="en"/>
              <a:t>علم در افسون خرافات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76" y="0"/>
            <a:ext cx="31623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572000" y="5098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</a:rPr>
              <a:t>Pope Sylvester II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572000" y="121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946 AD, Saint-Simon, France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May 12, 1003, Rome,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Full name: Gerbertus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Place of burial: Basilica di San Giovanni in Laterano, Rome,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Papacy ended: 12 May 1003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Church: Orthodox Church, Catholic Church</a:t>
            </a:r>
            <a:endParaRPr sz="160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13429" l="0" r="0" t="13422"/>
          <a:stretch/>
        </p:blipFill>
        <p:spPr>
          <a:xfrm>
            <a:off x="175825" y="262612"/>
            <a:ext cx="4127100" cy="43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انتقال دانش</a:t>
            </a:r>
            <a:endParaRPr/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185700" y="2715475"/>
            <a:ext cx="4204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بهبود دستگاه حساب و تغییر نماد ها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آمادگی برای تجدید حیات علمی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drinking glasses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salt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eggs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850" y="897425"/>
            <a:ext cx="4460300" cy="33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18198" r="18192" t="0"/>
          <a:stretch/>
        </p:blipFill>
        <p:spPr>
          <a:xfrm>
            <a:off x="0" y="112825"/>
            <a:ext cx="4505076" cy="398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5125" l="0" r="0" t="5116"/>
          <a:stretch/>
        </p:blipFill>
        <p:spPr>
          <a:xfrm>
            <a:off x="4572000" y="2786797"/>
            <a:ext cx="4572000" cy="23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2075" y="0"/>
            <a:ext cx="1901926" cy="27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505075" y="112825"/>
            <a:ext cx="102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تاثیر </a:t>
            </a:r>
            <a:r>
              <a:rPr lang="en"/>
              <a:t>مارکوپولو</a:t>
            </a:r>
            <a:r>
              <a:rPr lang="en"/>
              <a:t> با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شرق‌شناسی و جهان بینی و دانش غرب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2517550" y="4348475"/>
            <a:ext cx="19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جنگ های صلیبی و تداخل فرهنگ ها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6071025" y="469775"/>
            <a:ext cx="12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572000" y="5098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</a:rPr>
              <a:t>Adelard of Bath</a:t>
            </a:r>
            <a:endParaRPr sz="22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highlight>
                <a:srgbClr val="FFFFFF"/>
              </a:highlight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4572000" y="121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1080, Bath,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1152, Bath,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Nationality: English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School: Scholasticism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Books: Adelard of Bath, Conversations with His Nephew: On the Same and the Different, Questions on Natural Science, and On Birds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Influenced by: Aristotle, Euclid, Plato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3831" r="3831" t="0"/>
          <a:stretch/>
        </p:blipFill>
        <p:spPr>
          <a:xfrm>
            <a:off x="175825" y="262612"/>
            <a:ext cx="4127100" cy="437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</a:rPr>
              <a:t>Fibonacci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1170, Pisa,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Pisa,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Full name: Leonardo Pisano Bigollo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Parents: Guglielmo Bonacci, Alessandra Bonacci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Siblings: Bonaccinghus Bonacci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2794" r="2785" t="0"/>
          <a:stretch/>
        </p:blipFill>
        <p:spPr>
          <a:xfrm>
            <a:off x="4705200" y="385449"/>
            <a:ext cx="4127099" cy="43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4572000" y="5098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</a:rPr>
              <a:t>Luca Pacioli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572000" y="121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1447, Sansepolcro,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June 19, 1517, Sansepolcro,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Full name: Fra Luca Bartolomeo de Pacioli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Nationality: Italian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Known for: Summa de arithmetica, Divina proportione, double-entry bookkeeping</a:t>
            </a:r>
            <a:endParaRPr sz="1600"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10661" r="10653" t="0"/>
          <a:stretch/>
        </p:blipFill>
        <p:spPr>
          <a:xfrm>
            <a:off x="175825" y="262612"/>
            <a:ext cx="4127100" cy="437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25" y="0"/>
            <a:ext cx="5583776" cy="37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445700" y="481825"/>
            <a:ext cx="252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پایان قرون وسطی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ظهور دانشگاه ها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24505" l="0" r="0" t="24505"/>
          <a:stretch/>
        </p:blipFill>
        <p:spPr>
          <a:xfrm>
            <a:off x="0" y="2473375"/>
            <a:ext cx="4018149" cy="26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971875" y="46220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بالاخره</a:t>
            </a:r>
            <a:r>
              <a:rPr lang="en"/>
              <a:t> بذر تلاش های </a:t>
            </a:r>
            <a:r>
              <a:rPr lang="en"/>
              <a:t>حکیمان و</a:t>
            </a:r>
            <a:r>
              <a:rPr lang="en"/>
              <a:t> ریاضی دانان این دوره در اروپا به ثمر نشست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نتیجه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حکمت متعالی در اروپای بعد از قرون وسطی حاصل تلاش در کنار پذیرش و تفحص علوم فارق از محدودیت های فرهنگی-جغرافیای و قومی بوده.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34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حکیم عمر خیام</a:t>
            </a:r>
            <a:endParaRPr sz="1520"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273125"/>
            <a:ext cx="8520600" cy="31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آنانکه محیط فضل و آداب شدند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در جمع کمال شمع اصحاب شدند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ره زین شب تاریک نبردند برون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گفتند فسانه‌ای و در خواب شدند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649825" y="0"/>
            <a:ext cx="5494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آشفتگی فرهنگی و بحران حاکمیت مقتدر در اروپای این سده: </a:t>
            </a:r>
            <a:endParaRPr sz="17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9500"/>
            <a:ext cx="9144000" cy="47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311700" y="509863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منابع</a:t>
            </a:r>
            <a:endParaRPr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11700" y="1236438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جزوه تاريخ علم، دکتر محمد صال مصلحیان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تاريخ تمدن، نويسنده: ويل دورانت، مترجم: ا-آرام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سیر حکمت در اروپا نوشته‌ی «محمدعلی فروغی» با تصحیح و تحشیه‌ی امیرجلال‌الدین اعلم - رنه دکارت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کپی رایت تمامی نقاشی ها و اینفوگرافی ها توسط 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ناشر</a:t>
            </a: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تایید شده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1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رباعیات خیام به انتخاب صادق هدایت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0" y="3594300"/>
            <a:ext cx="457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30"/>
              <a:t>قدرت اصلی معنوی و سیاسی در اختیار پاپ قرار داشت.</a:t>
            </a:r>
            <a:endParaRPr sz="143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359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9804"/>
            <a:ext cx="4571999" cy="3363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572000" y="915475"/>
            <a:ext cx="4572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80"/>
              <a:t>محدودیت آموزش - درمان - تجارت</a:t>
            </a:r>
            <a:endParaRPr sz="148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80"/>
              <a:t>در کنار تفسیر به رای در قوانین باعث شکل گیری این دوره تاریک از اروپای شد</a:t>
            </a:r>
            <a:endParaRPr sz="14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0"/>
            <a:ext cx="32484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359575" y="108375"/>
            <a:ext cx="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6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</a:rPr>
              <a:t>“</a:t>
            </a:r>
            <a:r>
              <a:rPr b="1" lang="en" sz="2500">
                <a:highlight>
                  <a:srgbClr val="FFFFFF"/>
                </a:highlight>
              </a:rPr>
              <a:t>How many angels can stand on the point of a needle?</a:t>
            </a:r>
            <a:r>
              <a:rPr lang="en" sz="2500">
                <a:highlight>
                  <a:srgbClr val="FFFFFF"/>
                </a:highlight>
              </a:rPr>
              <a:t>“</a:t>
            </a:r>
            <a:endParaRPr sz="49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1925"/>
            <a:ext cx="3601576" cy="31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12591" l="0" r="0" t="12591"/>
          <a:stretch/>
        </p:blipFill>
        <p:spPr>
          <a:xfrm>
            <a:off x="3701950" y="1231725"/>
            <a:ext cx="5442049" cy="2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589200" y="2982000"/>
            <a:ext cx="3554700" cy="18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‍کمرنگ شد مفهوم علم (Science) در این دوره</a:t>
            </a:r>
            <a:endParaRPr sz="284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455" y="0"/>
            <a:ext cx="4411545" cy="23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2316075"/>
            <a:ext cx="5421900" cy="28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0" y="881000"/>
            <a:ext cx="473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بررسی تلاش حکیمان و ریاضی دانان در این دوره: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Boethius (Boëthius)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Rome,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October 23, 524 AD, Pavia, Italy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Influenced: Saint Thomas Aquinas, Peter Abelard, John Scotus Eriugena, Albertus Magnus, Dante Alighieri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Influenced by: Aristotle, Plato, Augustine of Hippo, Cicero, Plotinus, Porphyry, Lucius Annaeus Seneca, Proclus</a:t>
            </a:r>
            <a:endParaRPr sz="1600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4930" l="0" r="0" t="4930"/>
          <a:stretch/>
        </p:blipFill>
        <p:spPr>
          <a:xfrm>
            <a:off x="4705200" y="385449"/>
            <a:ext cx="4127099" cy="43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572000" y="5098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</a:rPr>
              <a:t>Bede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572000" y="1217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Jarrow,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May 26, 735 AD, Jarrow,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Venerated in: Roman Catholic Church, Eastern Orthodox Church, Anglican Communion, and Lutheranism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Place of burial: Durham Cathedral, Durham,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Canonized: Declared a Doctor of the Church in 1899 by Pope Leo XIII, Rome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6416" l="0" r="0" t="6407"/>
          <a:stretch/>
        </p:blipFill>
        <p:spPr>
          <a:xfrm>
            <a:off x="175825" y="262612"/>
            <a:ext cx="4127099" cy="43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43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Alcuin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Born: 735 AD, York, United Kingdom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Died: May 19, 804 AD, Tours, France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Full name: Alcuin of York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Education: St Peter's School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Eras: Medieval philosophy, Carolingian Renaissance</a:t>
            </a:r>
            <a:endParaRPr sz="1600"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7605" l="0" r="0" t="7605"/>
          <a:stretch/>
        </p:blipFill>
        <p:spPr>
          <a:xfrm>
            <a:off x="4705200" y="385449"/>
            <a:ext cx="4127099" cy="43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